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Kalam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89B474-66C0-4B93-9199-77B2AA404EF8}">
  <a:tblStyle styleId="{F189B474-66C0-4B93-9199-77B2AA404E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33" Type="http://schemas.openxmlformats.org/officeDocument/2006/relationships/font" Target="fonts/Kalam-bold.fntdata"/><Relationship Id="rId10" Type="http://schemas.openxmlformats.org/officeDocument/2006/relationships/slide" Target="slides/slide4.xml"/><Relationship Id="rId32" Type="http://schemas.openxmlformats.org/officeDocument/2006/relationships/font" Target="fonts/Kalam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27bfa21a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27bfa21a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27bfa21a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27bfa21a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27bfa21ac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27bfa21ac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27bfa21ac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27bfa21ac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27bfa21ac_4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27bfa21ac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27bfa21ac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c27bfa21ac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2c9a11bb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2c9a11b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27bfa21a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27bfa21a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27bfa21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27bfa21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27bfa21a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27bfa21a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27bfa21a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27bfa21a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27bfa21a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27bfa21a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27bfa21a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27bfa21a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27bfa21ac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27bfa21ac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27bfa21a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27bfa21a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5" name="Google Shape;9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Google Shape;105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6" name="Google Shape;106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0" name="Google Shape;110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Google Shape;112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" name="Google Shape;119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5" name="Google Shape;125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0" name="Google Shape;130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Google Shape;131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4" name="Google Shape;14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8" name="Google Shape;14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" name="Google Shape;25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" name="Google Shape;26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1" name="Google Shape;31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" name="Google Shape;36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" name="Google Shape;37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" name="Google Shape;43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" name="Google Shape;45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" name="Google Shape;46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49" name="Google Shape;49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" name="Google Shape;66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3" name="Google Shape;73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" name="Google Shape;77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4" name="Google Shape;84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" name="Google Shape;89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rgbClr val="9BDFEB">
            <a:alpha val="2235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harlfoxem/housesalespredictio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justicemap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type="ctrTitle"/>
          </p:nvPr>
        </p:nvSpPr>
        <p:spPr>
          <a:xfrm>
            <a:off x="727950" y="889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D966"/>
                </a:solidFill>
              </a:rPr>
              <a:t>Predicting House Price </a:t>
            </a:r>
            <a:endParaRPr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D966"/>
                </a:solidFill>
              </a:rPr>
              <a:t>in King County, USA</a:t>
            </a:r>
            <a:endParaRPr sz="3600">
              <a:solidFill>
                <a:srgbClr val="FFD966"/>
              </a:solidFill>
            </a:endParaRPr>
          </a:p>
        </p:txBody>
      </p:sp>
      <p:sp>
        <p:nvSpPr>
          <p:cNvPr id="157" name="Google Shape;157;p18"/>
          <p:cNvSpPr txBox="1"/>
          <p:nvPr>
            <p:ph idx="1" type="subTitle"/>
          </p:nvPr>
        </p:nvSpPr>
        <p:spPr>
          <a:xfrm>
            <a:off x="727952" y="14484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FFFFF"/>
                </a:solidFill>
              </a:rPr>
              <a:t>Regression Project - Daniel &amp; Oz</a:t>
            </a:r>
            <a:endParaRPr b="1"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/>
        </p:nvSpPr>
        <p:spPr>
          <a:xfrm>
            <a:off x="0" y="0"/>
            <a:ext cx="9144000" cy="6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Kalam"/>
                <a:ea typeface="Kalam"/>
                <a:cs typeface="Kalam"/>
                <a:sym typeface="Kalam"/>
              </a:rPr>
              <a:t>Feature correlation matrix (pearson)</a:t>
            </a:r>
            <a:endParaRPr sz="3100"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5960625" y="738900"/>
            <a:ext cx="2819700" cy="409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latin typeface="Lato"/>
                <a:ea typeface="Lato"/>
                <a:cs typeface="Lato"/>
                <a:sym typeface="Lato"/>
              </a:rPr>
              <a:t>Features with more than 0.5 correlation with price:</a:t>
            </a:r>
            <a:endParaRPr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Sqm_living vs price - 0.7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Grade vs price - 0.67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Sqm_above vs price - 0.59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Income vs price - 0.51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Bathrooms vs price - 0.53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Sqm_living15 vs price - 0.59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900" y="738900"/>
            <a:ext cx="4541718" cy="41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/>
        </p:nvSpPr>
        <p:spPr>
          <a:xfrm>
            <a:off x="0" y="0"/>
            <a:ext cx="9144000" cy="6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Kalam"/>
                <a:ea typeface="Kalam"/>
                <a:cs typeface="Kalam"/>
                <a:sym typeface="Kalam"/>
              </a:rPr>
              <a:t>Data Enrichment  </a:t>
            </a:r>
            <a:endParaRPr sz="3100">
              <a:latin typeface="Kalam"/>
              <a:ea typeface="Kalam"/>
              <a:cs typeface="Kalam"/>
              <a:sym typeface="Kalam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25" y="821600"/>
            <a:ext cx="3803209" cy="41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434" y="814200"/>
            <a:ext cx="3945890" cy="41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/>
        </p:nvSpPr>
        <p:spPr>
          <a:xfrm>
            <a:off x="0" y="-13350"/>
            <a:ext cx="9144000" cy="69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latin typeface="Kalam"/>
                <a:ea typeface="Kalam"/>
                <a:cs typeface="Kalam"/>
                <a:sym typeface="Kalam"/>
              </a:rPr>
              <a:t>Regression Models</a:t>
            </a:r>
            <a:endParaRPr sz="3300"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6110525" y="1071975"/>
            <a:ext cx="2434800" cy="8325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Decision Tree 🌲</a:t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3354600" y="1071975"/>
            <a:ext cx="2434800" cy="8325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Multi Linear regression (y log)</a:t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 Price = a + b*X</a:t>
            </a:r>
            <a:endParaRPr/>
          </a:p>
        </p:txBody>
      </p:sp>
      <p:sp>
        <p:nvSpPr>
          <p:cNvPr id="242" name="Google Shape;242;p29"/>
          <p:cNvSpPr/>
          <p:nvPr/>
        </p:nvSpPr>
        <p:spPr>
          <a:xfrm>
            <a:off x="598675" y="1071975"/>
            <a:ext cx="2434800" cy="8325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Simple linear regression</a:t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Price = a + b*sqm_living</a:t>
            </a:r>
            <a:endParaRPr/>
          </a:p>
        </p:txBody>
      </p:sp>
      <p:sp>
        <p:nvSpPr>
          <p:cNvPr id="243" name="Google Shape;243;p29"/>
          <p:cNvSpPr/>
          <p:nvPr/>
        </p:nvSpPr>
        <p:spPr>
          <a:xfrm>
            <a:off x="598675" y="2297100"/>
            <a:ext cx="1894500" cy="1132200"/>
          </a:xfrm>
          <a:prstGeom prst="wedgeRectCallout">
            <a:avLst>
              <a:gd fmla="val -21874" name="adj1"/>
              <a:gd fmla="val -8375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latin typeface="Lato"/>
                <a:ea typeface="Lato"/>
                <a:cs typeface="Lato"/>
                <a:sym typeface="Lato"/>
              </a:rPr>
              <a:t>Train :</a:t>
            </a:r>
            <a:endParaRPr sz="12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RMSP error :    50.3%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RMSE:        257.6K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latin typeface="Lato"/>
                <a:ea typeface="Lato"/>
                <a:cs typeface="Lato"/>
                <a:sym typeface="Lato"/>
              </a:rPr>
              <a:t>Test :</a:t>
            </a:r>
            <a:endParaRPr sz="12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RMSP error:    51.4%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RMSE:       272.8K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3354600" y="2297100"/>
            <a:ext cx="1894500" cy="1132200"/>
          </a:xfrm>
          <a:prstGeom prst="wedgeRectCallout">
            <a:avLst>
              <a:gd fmla="val -21874" name="adj1"/>
              <a:gd fmla="val -8375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latin typeface="Lato"/>
                <a:ea typeface="Lato"/>
                <a:cs typeface="Lato"/>
                <a:sym typeface="Lato"/>
              </a:rPr>
              <a:t>Train :</a:t>
            </a:r>
            <a:endParaRPr sz="12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RMSP error:    25.9%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RMSE:         185.9K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latin typeface="Lato"/>
                <a:ea typeface="Lato"/>
                <a:cs typeface="Lato"/>
                <a:sym typeface="Lato"/>
              </a:rPr>
              <a:t>Test :</a:t>
            </a:r>
            <a:endParaRPr sz="12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RMSP error:      25.9%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RMSE:         170.4K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9"/>
          <p:cNvSpPr/>
          <p:nvPr/>
        </p:nvSpPr>
        <p:spPr>
          <a:xfrm>
            <a:off x="6110525" y="2297100"/>
            <a:ext cx="1894500" cy="1132200"/>
          </a:xfrm>
          <a:prstGeom prst="wedgeRectCallout">
            <a:avLst>
              <a:gd fmla="val -21874" name="adj1"/>
              <a:gd fmla="val -8375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latin typeface="Lato"/>
                <a:ea typeface="Lato"/>
                <a:cs typeface="Lato"/>
                <a:sym typeface="Lato"/>
              </a:rPr>
              <a:t>Train :</a:t>
            </a:r>
            <a:endParaRPr sz="12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RMSP error:       19.2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%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RMSE:           111.6K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latin typeface="Lato"/>
                <a:ea typeface="Lato"/>
                <a:cs typeface="Lato"/>
                <a:sym typeface="Lato"/>
              </a:rPr>
              <a:t>Test :</a:t>
            </a:r>
            <a:endParaRPr sz="12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RMSP error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:         24.1%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RMSE:            155.6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614250" y="695675"/>
            <a:ext cx="25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1st model Benchmark model: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666050" y="3621725"/>
            <a:ext cx="742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Running a simple linear regression model of (price = a + b*sqm_living ) to get an initial accuracy benchmark to beat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Using a more complex models (Decision Trees &amp; Random forest) with optimized Hyper-parameters using a custom made function to find the minimum rmsle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/>
        </p:nvSpPr>
        <p:spPr>
          <a:xfrm>
            <a:off x="0" y="-13350"/>
            <a:ext cx="9144000" cy="69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latin typeface="Kalam"/>
                <a:ea typeface="Kalam"/>
                <a:cs typeface="Kalam"/>
                <a:sym typeface="Kalam"/>
              </a:rPr>
              <a:t>Regression Models</a:t>
            </a:r>
            <a:endParaRPr sz="3300"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53" name="Google Shape;253;p30"/>
          <p:cNvSpPr/>
          <p:nvPr/>
        </p:nvSpPr>
        <p:spPr>
          <a:xfrm>
            <a:off x="6110525" y="1071975"/>
            <a:ext cx="2434800" cy="8325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Grade Ratio</a:t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Price / grade + RF</a:t>
            </a:r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3354600" y="1071975"/>
            <a:ext cx="2434800" cy="8325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Sqm_living Ratio</a:t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Price / sqm_living + RF</a:t>
            </a: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598675" y="1071975"/>
            <a:ext cx="2434800" cy="8325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Random Forest (</a:t>
            </a:r>
            <a:r>
              <a:rPr lang="en-GB" u="sng"/>
              <a:t>🌲*100)</a:t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>
            <a:off x="598675" y="2297100"/>
            <a:ext cx="1894500" cy="1132200"/>
          </a:xfrm>
          <a:prstGeom prst="wedgeRectCallout">
            <a:avLst>
              <a:gd fmla="val -21874" name="adj1"/>
              <a:gd fmla="val -8375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latin typeface="Lato"/>
                <a:ea typeface="Lato"/>
                <a:cs typeface="Lato"/>
                <a:sym typeface="Lato"/>
              </a:rPr>
              <a:t>Train :</a:t>
            </a:r>
            <a:endParaRPr sz="12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RMSP error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:    16.6%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RMSE:        122.2K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latin typeface="Lato"/>
                <a:ea typeface="Lato"/>
                <a:cs typeface="Lato"/>
                <a:sym typeface="Lato"/>
              </a:rPr>
              <a:t>Test :</a:t>
            </a:r>
            <a:endParaRPr sz="12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RMSP error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:    19.8%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RMSE:       141.8K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0"/>
          <p:cNvSpPr/>
          <p:nvPr/>
        </p:nvSpPr>
        <p:spPr>
          <a:xfrm>
            <a:off x="3354600" y="2297100"/>
            <a:ext cx="1894500" cy="1132200"/>
          </a:xfrm>
          <a:prstGeom prst="wedgeRectCallout">
            <a:avLst>
              <a:gd fmla="val -21874" name="adj1"/>
              <a:gd fmla="val -8375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latin typeface="Lato"/>
                <a:ea typeface="Lato"/>
                <a:cs typeface="Lato"/>
                <a:sym typeface="Lato"/>
              </a:rPr>
              <a:t>Train :</a:t>
            </a:r>
            <a:endParaRPr sz="12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RMSP error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:     16.4%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RMSE:         106.5K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latin typeface="Lato"/>
                <a:ea typeface="Lato"/>
                <a:cs typeface="Lato"/>
                <a:sym typeface="Lato"/>
              </a:rPr>
              <a:t>Test :</a:t>
            </a:r>
            <a:endParaRPr sz="12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RMSP error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:      19.3%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RMSE:         118.0K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30"/>
          <p:cNvSpPr/>
          <p:nvPr/>
        </p:nvSpPr>
        <p:spPr>
          <a:xfrm>
            <a:off x="6110525" y="2297100"/>
            <a:ext cx="1894500" cy="1132200"/>
          </a:xfrm>
          <a:prstGeom prst="wedgeRectCallout">
            <a:avLst>
              <a:gd fmla="val -21874" name="adj1"/>
              <a:gd fmla="val -8375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latin typeface="Lato"/>
                <a:ea typeface="Lato"/>
                <a:cs typeface="Lato"/>
                <a:sym typeface="Lato"/>
              </a:rPr>
              <a:t>Train :</a:t>
            </a:r>
            <a:endParaRPr sz="12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RMSP error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:       16.0%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RMSE:           112.2K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latin typeface="Lato"/>
                <a:ea typeface="Lato"/>
                <a:cs typeface="Lato"/>
                <a:sym typeface="Lato"/>
              </a:rPr>
              <a:t>Test :</a:t>
            </a:r>
            <a:endParaRPr sz="12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RMSP error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:         19.0%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RMSE:            131.4K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629050" y="3633750"/>
            <a:ext cx="708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Label engineering  - we attempt to predict </a:t>
            </a:r>
            <a:r>
              <a:rPr lang="en-GB" u="sng">
                <a:latin typeface="Lato"/>
                <a:ea typeface="Lato"/>
                <a:cs typeface="Lato"/>
                <a:sym typeface="Lato"/>
              </a:rPr>
              <a:t>price per sqm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GB" u="sng">
                <a:latin typeface="Lato"/>
                <a:ea typeface="Lato"/>
                <a:cs typeface="Lato"/>
                <a:sym typeface="Lato"/>
              </a:rPr>
              <a:t>price per house grade</a:t>
            </a:r>
            <a:endParaRPr u="sng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We compare the results of predicting the price and the Log price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/>
        </p:nvSpPr>
        <p:spPr>
          <a:xfrm>
            <a:off x="0" y="-13350"/>
            <a:ext cx="9144000" cy="69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latin typeface="Kalam"/>
                <a:ea typeface="Kalam"/>
                <a:cs typeface="Kalam"/>
                <a:sym typeface="Kalam"/>
              </a:rPr>
              <a:t>Regression Models</a:t>
            </a:r>
            <a:endParaRPr sz="3300"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65" name="Google Shape;265;p31"/>
          <p:cNvSpPr/>
          <p:nvPr/>
        </p:nvSpPr>
        <p:spPr>
          <a:xfrm>
            <a:off x="2997375" y="826050"/>
            <a:ext cx="1894500" cy="1132200"/>
          </a:xfrm>
          <a:prstGeom prst="wedgeRectCallout">
            <a:avLst>
              <a:gd fmla="val -19089" name="adj1"/>
              <a:gd fmla="val -4933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latin typeface="Lato"/>
                <a:ea typeface="Lato"/>
                <a:cs typeface="Lato"/>
                <a:sym typeface="Lato"/>
              </a:rPr>
              <a:t>Train :</a:t>
            </a:r>
            <a:endParaRPr sz="12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RMSP error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:     15.7%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RMSE:         104.8K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latin typeface="Lato"/>
                <a:ea typeface="Lato"/>
                <a:cs typeface="Lato"/>
                <a:sym typeface="Lato"/>
              </a:rPr>
              <a:t>Test :</a:t>
            </a:r>
            <a:endParaRPr sz="12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RMSP error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:      18.6%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RMSE:         119.6K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4973300" y="826050"/>
            <a:ext cx="205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With added feature: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y^ ~ multi linear reg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per sqm_living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1"/>
          <p:cNvSpPr/>
          <p:nvPr/>
        </p:nvSpPr>
        <p:spPr>
          <a:xfrm>
            <a:off x="6860525" y="995425"/>
            <a:ext cx="1894500" cy="1132200"/>
          </a:xfrm>
          <a:prstGeom prst="wedgeRectCallout">
            <a:avLst>
              <a:gd fmla="val -19089" name="adj1"/>
              <a:gd fmla="val -4933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latin typeface="Lato"/>
                <a:ea typeface="Lato"/>
                <a:cs typeface="Lato"/>
                <a:sym typeface="Lato"/>
              </a:rPr>
              <a:t>Train :</a:t>
            </a:r>
            <a:endParaRPr sz="12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RMSP error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:     15.46%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RMSE:         105.5K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latin typeface="Lato"/>
                <a:ea typeface="Lato"/>
                <a:cs typeface="Lato"/>
                <a:sym typeface="Lato"/>
              </a:rPr>
              <a:t>Test :</a:t>
            </a:r>
            <a:endParaRPr sz="12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RMSP error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:      18.46%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RMSE:         118.8K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1"/>
          <p:cNvSpPr/>
          <p:nvPr/>
        </p:nvSpPr>
        <p:spPr>
          <a:xfrm>
            <a:off x="346950" y="826050"/>
            <a:ext cx="1760400" cy="4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Sqm_living Ratio</a:t>
            </a:r>
            <a:endParaRPr/>
          </a:p>
        </p:txBody>
      </p:sp>
      <p:sp>
        <p:nvSpPr>
          <p:cNvPr id="269" name="Google Shape;269;p31"/>
          <p:cNvSpPr/>
          <p:nvPr/>
        </p:nvSpPr>
        <p:spPr>
          <a:xfrm>
            <a:off x="346950" y="1506750"/>
            <a:ext cx="1760400" cy="4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Grade</a:t>
            </a:r>
            <a:r>
              <a:rPr lang="en-GB"/>
              <a:t> Ratio</a:t>
            </a:r>
            <a:endParaRPr/>
          </a:p>
        </p:txBody>
      </p:sp>
      <p:sp>
        <p:nvSpPr>
          <p:cNvPr id="270" name="Google Shape;270;p31"/>
          <p:cNvSpPr/>
          <p:nvPr/>
        </p:nvSpPr>
        <p:spPr>
          <a:xfrm>
            <a:off x="5195300" y="1605950"/>
            <a:ext cx="1524600" cy="3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"/>
          <p:cNvSpPr txBox="1"/>
          <p:nvPr/>
        </p:nvSpPr>
        <p:spPr>
          <a:xfrm>
            <a:off x="252100" y="2451025"/>
            <a:ext cx="3356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Model engineering - we merge the predictions of two models: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Price per sqm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Price per house grade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Further enhancing our features we use predicted price from linear regression as a feature in our previous model</a:t>
            </a:r>
            <a:endParaRPr/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500" y="2295625"/>
            <a:ext cx="5309424" cy="277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31"/>
          <p:cNvCxnSpPr/>
          <p:nvPr/>
        </p:nvCxnSpPr>
        <p:spPr>
          <a:xfrm flipH="1">
            <a:off x="7015875" y="2146200"/>
            <a:ext cx="22200" cy="1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31"/>
          <p:cNvCxnSpPr>
            <a:stCxn id="269" idx="3"/>
          </p:cNvCxnSpPr>
          <p:nvPr/>
        </p:nvCxnSpPr>
        <p:spPr>
          <a:xfrm>
            <a:off x="2107350" y="1732500"/>
            <a:ext cx="8985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31"/>
          <p:cNvCxnSpPr>
            <a:stCxn id="268" idx="3"/>
          </p:cNvCxnSpPr>
          <p:nvPr/>
        </p:nvCxnSpPr>
        <p:spPr>
          <a:xfrm>
            <a:off x="2107350" y="1051800"/>
            <a:ext cx="905700" cy="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/>
        </p:nvSpPr>
        <p:spPr>
          <a:xfrm>
            <a:off x="0" y="-13350"/>
            <a:ext cx="9144000" cy="69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latin typeface="Kalam"/>
                <a:ea typeface="Kalam"/>
                <a:cs typeface="Kalam"/>
                <a:sym typeface="Kalam"/>
              </a:rPr>
              <a:t>conclusions</a:t>
            </a:r>
            <a:endParaRPr sz="3300"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81" name="Google Shape;281;p32"/>
          <p:cNvSpPr txBox="1"/>
          <p:nvPr/>
        </p:nvSpPr>
        <p:spPr>
          <a:xfrm>
            <a:off x="596925" y="732525"/>
            <a:ext cx="8136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latin typeface="Lato"/>
                <a:ea typeface="Lato"/>
                <a:cs typeface="Lato"/>
                <a:sym typeface="Lato"/>
              </a:rPr>
              <a:t>Selected model</a:t>
            </a:r>
            <a:endParaRPr u="sng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Our most accurate model was combining two models 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grade ratio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sqm living ratio model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With added feature :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house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sale price, predicted using linear model divided by sqm living)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latin typeface="Lato"/>
                <a:ea typeface="Lato"/>
                <a:cs typeface="Lato"/>
                <a:sym typeface="Lato"/>
              </a:rPr>
              <a:t>Validity</a:t>
            </a:r>
            <a:endParaRPr u="sng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Our model test and train rmsep differs by 3% which looks quite valid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latin typeface="Lato"/>
                <a:ea typeface="Lato"/>
                <a:cs typeface="Lato"/>
                <a:sym typeface="Lato"/>
              </a:rPr>
              <a:t>K</a:t>
            </a:r>
            <a:r>
              <a:rPr lang="en-GB" u="sng">
                <a:latin typeface="Lato"/>
                <a:ea typeface="Lato"/>
                <a:cs typeface="Lato"/>
                <a:sym typeface="Lato"/>
              </a:rPr>
              <a:t>eeping our model simple</a:t>
            </a:r>
            <a:endParaRPr u="sng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We tried to keep the model as simple as possible, reducing features which did contribute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emoving the predicted price as a feature would not affect the accuracy by a substantial amount and would keep the model a bit simpler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latin typeface="Lato"/>
                <a:ea typeface="Lato"/>
                <a:cs typeface="Lato"/>
                <a:sym typeface="Lato"/>
              </a:rPr>
              <a:t>Items we </a:t>
            </a:r>
            <a:r>
              <a:rPr lang="en-GB" u="sng">
                <a:latin typeface="Lato"/>
                <a:ea typeface="Lato"/>
                <a:cs typeface="Lato"/>
                <a:sym typeface="Lato"/>
              </a:rPr>
              <a:t>didn't</a:t>
            </a:r>
            <a:r>
              <a:rPr lang="en-GB" u="sng">
                <a:latin typeface="Lato"/>
                <a:ea typeface="Lato"/>
                <a:cs typeface="Lato"/>
                <a:sym typeface="Lato"/>
              </a:rPr>
              <a:t> get to do</a:t>
            </a:r>
            <a:endParaRPr u="sng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Find a more sophisticated way to calculate the predicted price using the final model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Play a bit with some of the less important features to make them more compelling in the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/>
        </p:nvSpPr>
        <p:spPr>
          <a:xfrm>
            <a:off x="0" y="-13350"/>
            <a:ext cx="9144000" cy="69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latin typeface="Kalam"/>
                <a:ea typeface="Kalam"/>
                <a:cs typeface="Kalam"/>
                <a:sym typeface="Kalam"/>
              </a:rPr>
              <a:t>conclusions</a:t>
            </a:r>
            <a:endParaRPr sz="3300">
              <a:latin typeface="Kalam"/>
              <a:ea typeface="Kalam"/>
              <a:cs typeface="Kalam"/>
              <a:sym typeface="Kalam"/>
            </a:endParaRPr>
          </a:p>
        </p:txBody>
      </p:sp>
      <p:graphicFrame>
        <p:nvGraphicFramePr>
          <p:cNvPr id="287" name="Google Shape;287;p33"/>
          <p:cNvGraphicFramePr/>
          <p:nvPr/>
        </p:nvGraphicFramePr>
        <p:xfrm>
          <a:off x="822975" y="7501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{F189B474-66C0-4B93-9199-77B2AA404EF8}</a:tableStyleId>
              </a:tblPr>
              <a:tblGrid>
                <a:gridCol w="4117800"/>
                <a:gridCol w="1026825"/>
                <a:gridCol w="850500"/>
                <a:gridCol w="879675"/>
              </a:tblGrid>
              <a:tr h="63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Changes in our model and </a:t>
                      </a:r>
                      <a:r>
                        <a:rPr b="1" lang="en-GB"/>
                        <a:t>their</a:t>
                      </a:r>
                      <a:r>
                        <a:rPr b="1" lang="en-GB"/>
                        <a:t> effect on accuracy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improved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No change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reduced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38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Random Forest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✅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 Price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Price/sqm_living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price/grade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Linear regression </a:t>
                      </a: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predicted price as a feature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Removing </a:t>
                      </a:r>
                      <a:r>
                        <a:rPr lang="en-GB"/>
                        <a:t>outlier</a:t>
                      </a:r>
                      <a:r>
                        <a:rPr lang="en-GB"/>
                        <a:t> houses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Removing least important features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type="ctrTitle"/>
          </p:nvPr>
        </p:nvSpPr>
        <p:spPr>
          <a:xfrm>
            <a:off x="237325" y="592200"/>
            <a:ext cx="3540900" cy="9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000000"/>
                </a:solidFill>
                <a:latin typeface="Kalam"/>
                <a:ea typeface="Kalam"/>
                <a:cs typeface="Kalam"/>
                <a:sym typeface="Kalam"/>
              </a:rPr>
              <a:t>The Use Case</a:t>
            </a:r>
            <a:endParaRPr i="1" sz="3600">
              <a:solidFill>
                <a:srgbClr val="000000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486400" y="977650"/>
            <a:ext cx="8229600" cy="3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0667" lvl="0" marL="342900" rtl="0" algn="l">
              <a:spcBef>
                <a:spcPts val="259"/>
              </a:spcBef>
              <a:spcAft>
                <a:spcPts val="0"/>
              </a:spcAft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Model Purpose: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260667" lvl="0" marL="342900" rtl="0" algn="l">
              <a:spcBef>
                <a:spcPts val="259"/>
              </a:spcBef>
              <a:spcAft>
                <a:spcPts val="0"/>
              </a:spcAft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Classify the health of a fetus as Normal, Suspect or Pathological using CTG data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260667" lvl="0" marL="342900" rtl="0" algn="l">
              <a:spcBef>
                <a:spcPts val="259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260667" lvl="0" marL="342900" rtl="0" algn="l">
              <a:spcBef>
                <a:spcPts val="259"/>
              </a:spcBef>
              <a:spcAft>
                <a:spcPts val="0"/>
              </a:spcAft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Dataset Overview: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259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Dataset contains house sale prices for King County, which includes Seattle between May 2014 and May 2015.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# of observations 21,610.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# of columns 21 (such as: </a:t>
            </a:r>
            <a:r>
              <a:rPr i="1" lang="en-GB" sz="2100">
                <a:latin typeface="Calibri"/>
                <a:ea typeface="Calibri"/>
                <a:cs typeface="Calibri"/>
                <a:sym typeface="Calibri"/>
              </a:rPr>
              <a:t>sqft living, building grade, num of bedrooms, num of bathrooms etc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).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89999" rtl="0" algn="l">
              <a:spcBef>
                <a:spcPts val="259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89999" rtl="0" algn="l">
              <a:spcBef>
                <a:spcPts val="259"/>
              </a:spcBef>
              <a:spcAft>
                <a:spcPts val="0"/>
              </a:spcAft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Dataset source:</a:t>
            </a:r>
            <a:r>
              <a:rPr lang="en-GB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https://www.kaggle.com/harlfoxem/housesalesprediction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663" y="779225"/>
            <a:ext cx="4560838" cy="333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>
            <a:off x="0" y="0"/>
            <a:ext cx="9144000" cy="5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Kalam"/>
                <a:ea typeface="Kalam"/>
                <a:cs typeface="Kalam"/>
                <a:sym typeface="Kalam"/>
              </a:rPr>
              <a:t>EDA - Location based price heatmap</a:t>
            </a:r>
            <a:endParaRPr i="1" sz="2600">
              <a:latin typeface="Kalam"/>
              <a:ea typeface="Kalam"/>
              <a:cs typeface="Kalam"/>
              <a:sym typeface="Kalam"/>
            </a:endParaRPr>
          </a:p>
        </p:txBody>
      </p:sp>
      <p:cxnSp>
        <p:nvCxnSpPr>
          <p:cNvPr id="170" name="Google Shape;170;p20"/>
          <p:cNvCxnSpPr/>
          <p:nvPr/>
        </p:nvCxnSpPr>
        <p:spPr>
          <a:xfrm flipH="1" rot="10800000">
            <a:off x="2247100" y="1754200"/>
            <a:ext cx="2563500" cy="3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0"/>
          <p:cNvCxnSpPr/>
          <p:nvPr/>
        </p:nvCxnSpPr>
        <p:spPr>
          <a:xfrm flipH="1" rot="10800000">
            <a:off x="2555650" y="1878075"/>
            <a:ext cx="2855100" cy="12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20"/>
          <p:cNvSpPr txBox="1"/>
          <p:nvPr/>
        </p:nvSpPr>
        <p:spPr>
          <a:xfrm>
            <a:off x="1503350" y="1878088"/>
            <a:ext cx="9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Seattle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1788950" y="3012275"/>
            <a:ext cx="9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Bellevue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675825" y="815888"/>
            <a:ext cx="198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The most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expensive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house sold for 7.7 Million $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5" name="Google Shape;175;p20"/>
          <p:cNvCxnSpPr/>
          <p:nvPr/>
        </p:nvCxnSpPr>
        <p:spPr>
          <a:xfrm>
            <a:off x="2276275" y="1232975"/>
            <a:ext cx="2460000" cy="3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0"/>
          <p:cNvSpPr txBox="1"/>
          <p:nvPr/>
        </p:nvSpPr>
        <p:spPr>
          <a:xfrm>
            <a:off x="1717450" y="3412475"/>
            <a:ext cx="198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The least expensive house sold for 78K$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7" name="Google Shape;177;p20"/>
          <p:cNvCxnSpPr>
            <a:stCxn id="176" idx="3"/>
          </p:cNvCxnSpPr>
          <p:nvPr/>
        </p:nvCxnSpPr>
        <p:spPr>
          <a:xfrm flipH="1" rot="10800000">
            <a:off x="3700750" y="3502775"/>
            <a:ext cx="2429100" cy="21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0"/>
          <p:cNvSpPr txBox="1"/>
          <p:nvPr/>
        </p:nvSpPr>
        <p:spPr>
          <a:xfrm>
            <a:off x="0" y="4263900"/>
            <a:ext cx="914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259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House prices are the highest in the north-eastern section of the county (which includes Seattle and Bellevue the two biggest cities of the county).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/>
        </p:nvSpPr>
        <p:spPr>
          <a:xfrm>
            <a:off x="0" y="0"/>
            <a:ext cx="9144000" cy="5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Kalam"/>
                <a:ea typeface="Kalam"/>
                <a:cs typeface="Kalam"/>
                <a:sym typeface="Kalam"/>
              </a:rPr>
              <a:t>EDA - Grade Distribution and price per sqft living</a:t>
            </a:r>
            <a:endParaRPr sz="2600">
              <a:latin typeface="Kalam"/>
              <a:ea typeface="Kalam"/>
              <a:cs typeface="Kalam"/>
              <a:sym typeface="Kalam"/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50" y="1034650"/>
            <a:ext cx="4355299" cy="24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/>
        </p:nvSpPr>
        <p:spPr>
          <a:xfrm>
            <a:off x="251625" y="3694225"/>
            <a:ext cx="580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259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House prices are increasing with the house size (sqft_living)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34650"/>
            <a:ext cx="4387749" cy="24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/>
        </p:nvSpPr>
        <p:spPr>
          <a:xfrm>
            <a:off x="0" y="0"/>
            <a:ext cx="9144000" cy="5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Kalam"/>
                <a:ea typeface="Kalam"/>
                <a:cs typeface="Kalam"/>
                <a:sym typeface="Kalam"/>
              </a:rPr>
              <a:t>EDA - </a:t>
            </a:r>
            <a:r>
              <a:rPr lang="en-GB" sz="2600">
                <a:latin typeface="Kalam"/>
                <a:ea typeface="Kalam"/>
                <a:cs typeface="Kalam"/>
                <a:sym typeface="Kalam"/>
              </a:rPr>
              <a:t>Feature </a:t>
            </a:r>
            <a:r>
              <a:rPr lang="en-GB" sz="2600">
                <a:latin typeface="Kalam"/>
                <a:ea typeface="Kalam"/>
                <a:cs typeface="Kalam"/>
                <a:sym typeface="Kalam"/>
              </a:rPr>
              <a:t>Visualisations</a:t>
            </a:r>
            <a:endParaRPr sz="2600">
              <a:latin typeface="Kalam"/>
              <a:ea typeface="Kalam"/>
              <a:cs typeface="Kalam"/>
              <a:sym typeface="Kalam"/>
            </a:endParaRPr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526" y="744750"/>
            <a:ext cx="6454951" cy="391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/>
        </p:nvSpPr>
        <p:spPr>
          <a:xfrm>
            <a:off x="0" y="0"/>
            <a:ext cx="9144000" cy="58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Kalam"/>
                <a:ea typeface="Kalam"/>
                <a:cs typeface="Kalam"/>
                <a:sym typeface="Kalam"/>
              </a:rPr>
              <a:t>EDA - </a:t>
            </a:r>
            <a:r>
              <a:rPr lang="en-GB" sz="2600">
                <a:latin typeface="Kalam"/>
                <a:ea typeface="Kalam"/>
                <a:cs typeface="Kalam"/>
                <a:sym typeface="Kalam"/>
              </a:rPr>
              <a:t>Feature </a:t>
            </a:r>
            <a:r>
              <a:rPr lang="en-GB" sz="2600">
                <a:latin typeface="Kalam"/>
                <a:ea typeface="Kalam"/>
                <a:cs typeface="Kalam"/>
                <a:sym typeface="Kalam"/>
              </a:rPr>
              <a:t>Visualisations</a:t>
            </a:r>
            <a:endParaRPr sz="2600">
              <a:latin typeface="Kalam"/>
              <a:ea typeface="Kalam"/>
              <a:cs typeface="Kalam"/>
              <a:sym typeface="Kalam"/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084" y="851475"/>
            <a:ext cx="5453967" cy="38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/>
        </p:nvSpPr>
        <p:spPr>
          <a:xfrm>
            <a:off x="155425" y="904675"/>
            <a:ext cx="3004500" cy="3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82232" rtl="0" algn="l">
              <a:spcBef>
                <a:spcPts val="259"/>
              </a:spcBef>
              <a:spcAft>
                <a:spcPts val="0"/>
              </a:spcAft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Executive summary: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259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The most important features of a house are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○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Its location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○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The building grade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○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The House size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Some other less important features are: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○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The house view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○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Number of bedrooms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○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Number of bathrooms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82232" rtl="0" algn="l">
              <a:spcBef>
                <a:spcPts val="259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89999" rtl="0" algn="l">
              <a:spcBef>
                <a:spcPts val="259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/>
        </p:nvSpPr>
        <p:spPr>
          <a:xfrm>
            <a:off x="0" y="0"/>
            <a:ext cx="9144000" cy="73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Kalam"/>
                <a:ea typeface="Kalam"/>
                <a:cs typeface="Kalam"/>
                <a:sym typeface="Kalam"/>
              </a:rPr>
              <a:t>Exploratory</a:t>
            </a:r>
            <a:r>
              <a:rPr i="1" lang="en-GB" sz="3600">
                <a:latin typeface="Kalam"/>
                <a:ea typeface="Kalam"/>
                <a:cs typeface="Kalam"/>
                <a:sym typeface="Kalam"/>
              </a:rPr>
              <a:t> Data Analysis (EDA)</a:t>
            </a:r>
            <a:endParaRPr i="1" sz="3600">
              <a:latin typeface="Kalam"/>
              <a:ea typeface="Kalam"/>
              <a:cs typeface="Kalam"/>
              <a:sym typeface="Kalam"/>
            </a:endParaRPr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00" y="2662275"/>
            <a:ext cx="4040724" cy="22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838" y="2647100"/>
            <a:ext cx="4149837" cy="226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500" y="1935188"/>
            <a:ext cx="609600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 txBox="1"/>
          <p:nvPr/>
        </p:nvSpPr>
        <p:spPr>
          <a:xfrm>
            <a:off x="148050" y="621450"/>
            <a:ext cx="86514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82232" rtl="0" algn="l">
              <a:spcBef>
                <a:spcPts val="259"/>
              </a:spcBef>
              <a:spcAft>
                <a:spcPts val="0"/>
              </a:spcAft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Price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259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Log of price distribution in normal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The Mean price in around 0.5M$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</a:pPr>
            <a:r>
              <a:rPr lang="en-GB" sz="1500">
                <a:latin typeface="Calibri"/>
                <a:ea typeface="Calibri"/>
                <a:cs typeface="Calibri"/>
                <a:sym typeface="Calibri"/>
              </a:rPr>
              <a:t>Price Distribution has a long right tail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82232" rtl="0" algn="l">
              <a:spcBef>
                <a:spcPts val="259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89999" rtl="0" algn="l">
              <a:spcBef>
                <a:spcPts val="259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/>
        </p:nvSpPr>
        <p:spPr>
          <a:xfrm>
            <a:off x="0" y="0"/>
            <a:ext cx="9144000" cy="73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Kalam"/>
                <a:ea typeface="Kalam"/>
                <a:cs typeface="Kalam"/>
                <a:sym typeface="Kalam"/>
              </a:rPr>
              <a:t>Data Cleaning</a:t>
            </a:r>
            <a:endParaRPr sz="3600"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398825" y="926575"/>
            <a:ext cx="8229600" cy="23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82232" rtl="0" algn="l">
              <a:lnSpc>
                <a:spcPct val="150000"/>
              </a:lnSpc>
              <a:spcBef>
                <a:spcPts val="259"/>
              </a:spcBef>
              <a:spcAft>
                <a:spcPts val="0"/>
              </a:spcAft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Using the EDA we found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259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One house with 33 bedrooms with a size of 3-4 bedrooms (corrected to 3).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13 houses with 0 bedrooms (removed from dataset).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7 houses with up to 0.5 bathrooms (removed from dataset).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/>
        </p:nvSpPr>
        <p:spPr>
          <a:xfrm>
            <a:off x="0" y="0"/>
            <a:ext cx="9144000" cy="63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Kalam"/>
                <a:ea typeface="Kalam"/>
                <a:cs typeface="Kalam"/>
                <a:sym typeface="Kalam"/>
              </a:rPr>
              <a:t>Feature Engineering</a:t>
            </a:r>
            <a:endParaRPr sz="3600"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457200" y="904675"/>
            <a:ext cx="8229600" cy="3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82232" rtl="0" algn="l">
              <a:spcBef>
                <a:spcPts val="259"/>
              </a:spcBef>
              <a:spcAft>
                <a:spcPts val="0"/>
              </a:spcAft>
              <a:buNone/>
            </a:pP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Added the following features: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259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GB" sz="2100" u="sng">
                <a:latin typeface="Calibri"/>
                <a:ea typeface="Calibri"/>
                <a:cs typeface="Calibri"/>
                <a:sym typeface="Calibri"/>
              </a:rPr>
              <a:t>Giving time a value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 - Months passed from the first date till the current date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GB" sz="2100" u="sng">
                <a:latin typeface="Calibri"/>
                <a:ea typeface="Calibri"/>
                <a:cs typeface="Calibri"/>
                <a:sym typeface="Calibri"/>
              </a:rPr>
              <a:t>Convert sqft to sqm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 - switching from feet metric to meters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GB" sz="2100" u="sng">
                <a:latin typeface="Calibri"/>
                <a:ea typeface="Calibri"/>
                <a:cs typeface="Calibri"/>
                <a:sym typeface="Calibri"/>
              </a:rPr>
              <a:t>Finding the house age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 - subtracting the year the house was built from the year it was sold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GB" sz="2100" u="sng">
                <a:latin typeface="Calibri"/>
                <a:ea typeface="Calibri"/>
                <a:cs typeface="Calibri"/>
                <a:sym typeface="Calibri"/>
              </a:rPr>
              <a:t>Giving value to renovation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 - we decided to group houses which were renovated in the last 10 years as a group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GB" sz="2100" u="sng">
                <a:latin typeface="Calibri"/>
                <a:ea typeface="Calibri"/>
                <a:cs typeface="Calibri"/>
                <a:sym typeface="Calibri"/>
              </a:rPr>
              <a:t>Data Enrichment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 - using an api we’ve added Income and demographic information about the houses.  </a:t>
            </a:r>
            <a:r>
              <a:rPr lang="en-GB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http://www.justicemap.org/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82232" rtl="0" algn="l">
              <a:spcBef>
                <a:spcPts val="259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89999" rtl="0" algn="l">
              <a:spcBef>
                <a:spcPts val="259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